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86" r:id="rId3"/>
    <p:sldId id="290" r:id="rId4"/>
    <p:sldId id="300" r:id="rId5"/>
    <p:sldId id="287" r:id="rId6"/>
    <p:sldId id="289" r:id="rId7"/>
    <p:sldId id="299" r:id="rId8"/>
    <p:sldId id="318" r:id="rId9"/>
    <p:sldId id="288" r:id="rId10"/>
    <p:sldId id="291" r:id="rId11"/>
    <p:sldId id="292" r:id="rId12"/>
    <p:sldId id="293" r:id="rId13"/>
    <p:sldId id="296" r:id="rId14"/>
    <p:sldId id="294" r:id="rId15"/>
    <p:sldId id="298" r:id="rId16"/>
    <p:sldId id="295" r:id="rId17"/>
    <p:sldId id="302" r:id="rId18"/>
    <p:sldId id="303" r:id="rId19"/>
    <p:sldId id="304" r:id="rId20"/>
    <p:sldId id="305" r:id="rId21"/>
    <p:sldId id="306" r:id="rId22"/>
    <p:sldId id="315" r:id="rId23"/>
    <p:sldId id="310" r:id="rId24"/>
    <p:sldId id="311" r:id="rId25"/>
    <p:sldId id="312" r:id="rId26"/>
    <p:sldId id="313" r:id="rId27"/>
    <p:sldId id="314" r:id="rId28"/>
    <p:sldId id="316" r:id="rId29"/>
    <p:sldId id="317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7B37E8-55F8-F142-A20F-C30D22CCAEF5}">
          <p14:sldIdLst>
            <p14:sldId id="256"/>
            <p14:sldId id="286"/>
            <p14:sldId id="290"/>
            <p14:sldId id="300"/>
            <p14:sldId id="287"/>
            <p14:sldId id="289"/>
            <p14:sldId id="299"/>
            <p14:sldId id="318"/>
            <p14:sldId id="288"/>
            <p14:sldId id="291"/>
            <p14:sldId id="292"/>
            <p14:sldId id="293"/>
            <p14:sldId id="296"/>
            <p14:sldId id="294"/>
            <p14:sldId id="298"/>
            <p14:sldId id="295"/>
            <p14:sldId id="302"/>
            <p14:sldId id="303"/>
            <p14:sldId id="304"/>
            <p14:sldId id="305"/>
            <p14:sldId id="306"/>
            <p14:sldId id="315"/>
            <p14:sldId id="310"/>
            <p14:sldId id="311"/>
            <p14:sldId id="312"/>
            <p14:sldId id="313"/>
            <p14:sldId id="314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65"/>
    <p:restoredTop sz="94580"/>
  </p:normalViewPr>
  <p:slideViewPr>
    <p:cSldViewPr snapToGrid="0" snapToObjects="1">
      <p:cViewPr>
        <p:scale>
          <a:sx n="98" d="100"/>
          <a:sy n="98" d="100"/>
        </p:scale>
        <p:origin x="840" y="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BAE0B-C6E5-3F4C-9A6C-E54D04EA845A}" type="datetimeFigureOut">
              <a:rPr lang="en-US" smtClean="0"/>
              <a:t>1/12/16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95435-5478-1442-8440-3CB3B2EFB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4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95435-5478-1442-8440-3CB3B2EFB5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96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 so just to make this a bit more concrete, let’s look at an idealized version of information extraction on Twitter.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20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Typically the first step in an IE pipeline, is Named Entity recognition.</a:t>
            </a:r>
          </a:p>
          <a:p>
            <a:r>
              <a:rPr lang="en-US" dirty="0" smtClean="0"/>
              <a:t>Here you can</a:t>
            </a:r>
            <a:r>
              <a:rPr lang="en-US" baseline="0" dirty="0" smtClean="0"/>
              <a:t> see that I’ve just highlighted all the “entities” in this post, for example Nintendo, 3DS, the date, and price.</a:t>
            </a:r>
          </a:p>
          <a:p>
            <a:r>
              <a:rPr lang="en-US" baseline="0" dirty="0" smtClean="0"/>
              <a:t>Doing this kind of thing automatically is the standard NLP task of “Named Entity Recognition”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51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we might classify this post as a PRODUCT RELEASE event.</a:t>
            </a:r>
          </a:p>
          <a:p>
            <a:r>
              <a:rPr lang="en-US" baseline="0" dirty="0" smtClean="0"/>
              <a:t>We might also have a pre-defined idea that product release events involve a company, a product, a date on which the product is released, the price and the geographical region where it is being released.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34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so the information extraction task is to fill in the fields for the event.</a:t>
            </a:r>
          </a:p>
          <a:p>
            <a:r>
              <a:rPr lang="en-US" baseline="0" dirty="0" smtClean="0"/>
              <a:t>So you could imagine many events mentioned on Twitter which fit this general schema.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we can automatically convert tweets into database rows like this, then we can do SQL-like queries and higher-level data mining and analysis on top of this that wasn’t possible by just directly looking at the 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1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so the information extraction task is to fill in the fields for the event.</a:t>
            </a:r>
          </a:p>
          <a:p>
            <a:r>
              <a:rPr lang="en-US" baseline="0" dirty="0" smtClean="0"/>
              <a:t>So you could imagine many events mentioned on Twitter which fit this general schema.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we can automatically convert tweets into database rows like this, then we can do SQL-like queries and higher-level data mining and analysis on top of this that wasn’t possible by just directly looking at the 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3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27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7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29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6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32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9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7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68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3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CD983-D9DE-A849-AC70-727A9AE55B22}" type="datetimeFigureOut">
              <a:rPr lang="en-US" smtClean="0"/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4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itter.github.io/courses/5539_fall15.html" TargetMode="Externa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iazza.com/osu/spring2016/5525/home" TargetMode="External"/><Relationship Id="rId3" Type="http://schemas.openxmlformats.org/officeDocument/2006/relationships/hyperlink" Target="https://carmen.osu.edu/d2l/home/11684583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74021"/>
            <a:ext cx="6400800" cy="1752600"/>
          </a:xfrm>
        </p:spPr>
        <p:txBody>
          <a:bodyPr/>
          <a:lstStyle/>
          <a:p>
            <a:r>
              <a:rPr lang="en-US" dirty="0" smtClean="0"/>
              <a:t>Instructor: Alan Ritter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18246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CSE </a:t>
            </a:r>
            <a:r>
              <a:rPr lang="en-US" dirty="0" smtClean="0"/>
              <a:t>5525: Speech and Language Processing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51" y="3750321"/>
            <a:ext cx="7514897" cy="267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4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NLP Applications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Speech Interfaces</a:t>
            </a:r>
          </a:p>
          <a:p>
            <a:r>
              <a:rPr lang="en-US" dirty="0" smtClean="0"/>
              <a:t>Machine Translation</a:t>
            </a:r>
          </a:p>
          <a:p>
            <a:r>
              <a:rPr lang="en-US" dirty="0" smtClean="0"/>
              <a:t>Search Engines</a:t>
            </a:r>
          </a:p>
          <a:p>
            <a:r>
              <a:rPr lang="en-US" dirty="0" smtClean="0"/>
              <a:t>Information Extraction</a:t>
            </a:r>
          </a:p>
          <a:p>
            <a:r>
              <a:rPr lang="en-US" dirty="0" smtClean="0"/>
              <a:t>Summarization</a:t>
            </a:r>
          </a:p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9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 Today: Speech Interfaces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644" y="1417638"/>
            <a:ext cx="804615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4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Automatic Speech Recognition</a:t>
            </a:r>
          </a:p>
          <a:p>
            <a:pPr lvl="1"/>
            <a:r>
              <a:rPr lang="en-US" dirty="0" smtClean="0"/>
              <a:t>Audio In, text out</a:t>
            </a:r>
          </a:p>
          <a:p>
            <a:pPr lvl="1"/>
            <a:r>
              <a:rPr lang="en-US" dirty="0" smtClean="0"/>
              <a:t>SOTA: 0.3% error for digit strings, 5% dictation 50%+ for TV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362" y="3607882"/>
            <a:ext cx="6198781" cy="211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5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Natural Language Understanding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34386"/>
          </a:xfrm>
        </p:spPr>
        <p:txBody>
          <a:bodyPr/>
          <a:lstStyle/>
          <a:p>
            <a:r>
              <a:rPr lang="en-US" dirty="0" smtClean="0"/>
              <a:t>Convert words into semantic representation that can be used to query a database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913862" y="3165468"/>
            <a:ext cx="4327660" cy="1005529"/>
            <a:chOff x="1435396" y="3299660"/>
            <a:chExt cx="4327660" cy="1005529"/>
          </a:xfrm>
        </p:grpSpPr>
        <p:sp>
          <p:nvSpPr>
            <p:cNvPr id="4" name="TextBox 3"/>
            <p:cNvSpPr txBox="1"/>
            <p:nvPr/>
          </p:nvSpPr>
          <p:spPr>
            <a:xfrm>
              <a:off x="1435396" y="3935857"/>
              <a:ext cx="4327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Where can I find </a:t>
              </a:r>
              <a:r>
                <a:rPr lang="en-US" b="1" dirty="0" smtClean="0"/>
                <a:t>Indian </a:t>
              </a:r>
              <a:r>
                <a:rPr lang="en-US" dirty="0" smtClean="0"/>
                <a:t>food</a:t>
              </a:r>
              <a:r>
                <a:rPr lang="en-US" b="1" dirty="0" smtClean="0"/>
                <a:t> </a:t>
              </a:r>
              <a:r>
                <a:rPr lang="en-US" dirty="0" smtClean="0"/>
                <a:t>in </a:t>
              </a:r>
              <a:r>
                <a:rPr lang="en-US" b="1" dirty="0" smtClean="0"/>
                <a:t>Clintonville</a:t>
              </a:r>
              <a:r>
                <a:rPr lang="en-US" dirty="0" smtClean="0"/>
                <a:t>?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980000" y="3311198"/>
              <a:ext cx="837089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cuisine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72000" y="3299660"/>
              <a:ext cx="937372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ocation</a:t>
              </a:r>
              <a:endParaRPr lang="en-US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398544" y="3680530"/>
              <a:ext cx="0" cy="2553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>
              <a:off x="5040686" y="3668992"/>
              <a:ext cx="0" cy="2668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80" y="4594315"/>
            <a:ext cx="7639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2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 to Speech</a:t>
            </a:r>
          </a:p>
          <a:p>
            <a:pPr lvl="1"/>
            <a:r>
              <a:rPr lang="en-US" dirty="0" smtClean="0"/>
              <a:t>Text in Audio 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528" y="3055162"/>
            <a:ext cx="2584371" cy="325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6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Answering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925638"/>
            <a:ext cx="71628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8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19" y="3705247"/>
            <a:ext cx="7297771" cy="2805116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2727469" y="1417638"/>
            <a:ext cx="3285898" cy="1430039"/>
            <a:chOff x="1084521" y="1360536"/>
            <a:chExt cx="3285898" cy="1430039"/>
          </a:xfrm>
        </p:grpSpPr>
        <p:grpSp>
          <p:nvGrpSpPr>
            <p:cNvPr id="20" name="Group 19"/>
            <p:cNvGrpSpPr/>
            <p:nvPr/>
          </p:nvGrpSpPr>
          <p:grpSpPr>
            <a:xfrm>
              <a:off x="1084521" y="1417638"/>
              <a:ext cx="744279" cy="1038483"/>
              <a:chOff x="1084521" y="1417638"/>
              <a:chExt cx="744279" cy="1038483"/>
            </a:xfrm>
          </p:grpSpPr>
          <p:sp>
            <p:nvSpPr>
              <p:cNvPr id="5" name="Snip Single Corner Rectangle 4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1389029" y="1545324"/>
              <a:ext cx="744279" cy="1038483"/>
              <a:chOff x="1084521" y="1417638"/>
              <a:chExt cx="744279" cy="1038483"/>
            </a:xfrm>
          </p:grpSpPr>
          <p:sp>
            <p:nvSpPr>
              <p:cNvPr id="22" name="Snip Single Corner Rectangle 2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2115004" y="1360536"/>
              <a:ext cx="744279" cy="1038483"/>
              <a:chOff x="1084521" y="1417638"/>
              <a:chExt cx="744279" cy="1038483"/>
            </a:xfrm>
          </p:grpSpPr>
          <p:sp>
            <p:nvSpPr>
              <p:cNvPr id="32" name="Snip Single Corner Rectangle 3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>
              <a:off x="2554461" y="1752092"/>
              <a:ext cx="744279" cy="1038483"/>
              <a:chOff x="1084521" y="1417638"/>
              <a:chExt cx="744279" cy="1038483"/>
            </a:xfrm>
          </p:grpSpPr>
          <p:sp>
            <p:nvSpPr>
              <p:cNvPr id="42" name="Snip Single Corner Rectangle 4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3145487" y="1369400"/>
              <a:ext cx="744279" cy="1038483"/>
              <a:chOff x="1084521" y="1417638"/>
              <a:chExt cx="744279" cy="1038483"/>
            </a:xfrm>
          </p:grpSpPr>
          <p:sp>
            <p:nvSpPr>
              <p:cNvPr id="52" name="Snip Single Corner Rectangle 5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>
              <a:off x="3626140" y="1653163"/>
              <a:ext cx="744279" cy="1038483"/>
              <a:chOff x="1084521" y="1417638"/>
              <a:chExt cx="744279" cy="1038483"/>
            </a:xfrm>
          </p:grpSpPr>
          <p:sp>
            <p:nvSpPr>
              <p:cNvPr id="62" name="Snip Single Corner Rectangle 6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3" name="Straight Arrow Connector 72"/>
          <p:cNvCxnSpPr/>
          <p:nvPr/>
        </p:nvCxnSpPr>
        <p:spPr>
          <a:xfrm flipH="1">
            <a:off x="4519843" y="3051562"/>
            <a:ext cx="1" cy="568623"/>
          </a:xfrm>
          <a:prstGeom prst="straightConnector1">
            <a:avLst/>
          </a:prstGeom>
          <a:ln w="730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78919" y="2019836"/>
            <a:ext cx="1449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reviews: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91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Nintendo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Nintendo </a:t>
            </a:r>
            <a:r>
              <a:rPr lang="en-US" sz="2400" i="1" dirty="0" smtClean="0"/>
              <a:t>3DS in </a:t>
            </a:r>
            <a:r>
              <a:rPr lang="en-US" sz="2400" i="1" dirty="0"/>
              <a:t>north America march 27 for $</a:t>
            </a:r>
            <a:r>
              <a:rPr lang="en-US" sz="2400" i="1" dirty="0" smtClean="0"/>
              <a:t>250”</a:t>
            </a:r>
            <a:endParaRPr lang="en-US" sz="2400" i="1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9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</a:t>
            </a:r>
            <a:r>
              <a:rPr lang="en-US" sz="2400" b="1" i="1" dirty="0"/>
              <a:t>Nintendo</a:t>
            </a:r>
            <a:r>
              <a:rPr lang="en-US" sz="2400" i="1" dirty="0"/>
              <a:t>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</a:t>
            </a:r>
            <a:r>
              <a:rPr lang="en-US" sz="2400" b="1" i="1" dirty="0"/>
              <a:t>Nintendo </a:t>
            </a:r>
            <a:r>
              <a:rPr lang="en-US" sz="2400" b="1" i="1" dirty="0" smtClean="0"/>
              <a:t>3DS </a:t>
            </a:r>
            <a:r>
              <a:rPr lang="en-US" sz="2400" i="1" dirty="0" smtClean="0"/>
              <a:t>in </a:t>
            </a:r>
            <a:r>
              <a:rPr lang="en-US" sz="2400" b="1" i="1" dirty="0"/>
              <a:t>north America march 27 </a:t>
            </a:r>
            <a:r>
              <a:rPr lang="en-US" sz="2400" i="1" dirty="0"/>
              <a:t>for </a:t>
            </a:r>
            <a:r>
              <a:rPr lang="en-US" sz="2400" b="1" i="1" dirty="0"/>
              <a:t>$</a:t>
            </a:r>
            <a:r>
              <a:rPr lang="en-US" sz="2400" b="1" i="1" dirty="0" smtClean="0"/>
              <a:t>250</a:t>
            </a:r>
            <a:r>
              <a:rPr lang="en-US" sz="2400" i="1" dirty="0" smtClean="0"/>
              <a:t>”</a:t>
            </a:r>
            <a:endParaRPr lang="en-US" sz="2400" i="1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25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</a:t>
            </a:r>
            <a:r>
              <a:rPr lang="en-US" sz="2400" b="1" i="1" dirty="0"/>
              <a:t>Nintendo</a:t>
            </a:r>
            <a:r>
              <a:rPr lang="en-US" sz="2400" i="1" dirty="0"/>
              <a:t>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</a:t>
            </a:r>
            <a:r>
              <a:rPr lang="en-US" sz="2400" b="1" i="1" dirty="0"/>
              <a:t>Nintendo </a:t>
            </a:r>
            <a:r>
              <a:rPr lang="en-US" sz="2400" b="1" i="1" dirty="0" smtClean="0"/>
              <a:t>3DS </a:t>
            </a:r>
            <a:r>
              <a:rPr lang="en-US" sz="2400" i="1" dirty="0" smtClean="0"/>
              <a:t>in </a:t>
            </a:r>
            <a:r>
              <a:rPr lang="en-US" sz="2400" b="1" i="1" dirty="0"/>
              <a:t>north America march 27 </a:t>
            </a:r>
            <a:r>
              <a:rPr lang="en-US" sz="2400" i="1" dirty="0"/>
              <a:t>for </a:t>
            </a:r>
            <a:r>
              <a:rPr lang="en-US" sz="2400" b="1" i="1" dirty="0"/>
              <a:t>$</a:t>
            </a:r>
            <a:r>
              <a:rPr lang="en-US" sz="2400" b="1" i="1" dirty="0" smtClean="0"/>
              <a:t>250</a:t>
            </a:r>
            <a:r>
              <a:rPr lang="en-US" sz="2400" i="1" dirty="0" smtClean="0"/>
              <a:t>”</a:t>
            </a:r>
            <a:endParaRPr lang="en-US" sz="24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73010" y="5126459"/>
          <a:ext cx="8013790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02758"/>
                <a:gridCol w="1602758"/>
                <a:gridCol w="1602758"/>
                <a:gridCol w="1602758"/>
                <a:gridCol w="1602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73010" y="6013980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PRODUCT RELEASE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88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Course Webpage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aritter.github.io/courses/5525_fall16.html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9618"/>
            <a:ext cx="9144000" cy="251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3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</a:t>
            </a:r>
            <a:r>
              <a:rPr lang="en-US" sz="2400" b="1" i="1" dirty="0"/>
              <a:t>Nintendo</a:t>
            </a:r>
            <a:r>
              <a:rPr lang="en-US" sz="2400" i="1" dirty="0"/>
              <a:t>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</a:t>
            </a:r>
            <a:r>
              <a:rPr lang="en-US" sz="2400" b="1" i="1" dirty="0"/>
              <a:t>Nintendo </a:t>
            </a:r>
            <a:r>
              <a:rPr lang="en-US" sz="2400" b="1" i="1" dirty="0" smtClean="0"/>
              <a:t>3DS </a:t>
            </a:r>
            <a:r>
              <a:rPr lang="en-US" sz="2400" i="1" dirty="0" smtClean="0"/>
              <a:t>in </a:t>
            </a:r>
            <a:r>
              <a:rPr lang="en-US" sz="2400" b="1" i="1" dirty="0"/>
              <a:t>north America march 27 </a:t>
            </a:r>
            <a:r>
              <a:rPr lang="en-US" sz="2400" i="1" dirty="0"/>
              <a:t>for </a:t>
            </a:r>
            <a:r>
              <a:rPr lang="en-US" sz="2400" b="1" i="1" dirty="0"/>
              <a:t>$</a:t>
            </a:r>
            <a:r>
              <a:rPr lang="en-US" sz="2400" b="1" i="1" dirty="0" smtClean="0"/>
              <a:t>250</a:t>
            </a:r>
            <a:r>
              <a:rPr lang="en-US" sz="2400" i="1" dirty="0" smtClean="0"/>
              <a:t>”</a:t>
            </a:r>
            <a:endParaRPr lang="en-US" sz="24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73010" y="5126459"/>
          <a:ext cx="8013790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02758"/>
                <a:gridCol w="1602758"/>
                <a:gridCol w="1602758"/>
                <a:gridCol w="1602758"/>
                <a:gridCol w="1602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Nintendo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March 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1628253" y="3397790"/>
            <a:ext cx="2485801" cy="1639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15392" y="3766879"/>
            <a:ext cx="2279554" cy="12701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973368" y="4204911"/>
            <a:ext cx="661727" cy="832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394947" y="4204911"/>
            <a:ext cx="727286" cy="832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3010" y="6013980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PRODUCT RELEASE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795245" y="3842868"/>
            <a:ext cx="716431" cy="1194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2722326"/>
            <a:ext cx="7076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Samsung</a:t>
            </a:r>
            <a:r>
              <a:rPr lang="en-US" sz="2400" i="1" dirty="0" smtClean="0"/>
              <a:t> </a:t>
            </a:r>
            <a:r>
              <a:rPr lang="en-US" sz="2400" b="1" i="1" dirty="0" smtClean="0"/>
              <a:t>Galaxy S5 </a:t>
            </a:r>
            <a:r>
              <a:rPr lang="en-US" sz="2400" i="1" dirty="0" smtClean="0"/>
              <a:t>Coming to All Major </a:t>
            </a:r>
            <a:r>
              <a:rPr lang="en-US" sz="2400" b="1" i="1" dirty="0" smtClean="0"/>
              <a:t>U.S.</a:t>
            </a:r>
            <a:r>
              <a:rPr lang="en-US" sz="2400" i="1" dirty="0" smtClean="0"/>
              <a:t> Carriers Beginning </a:t>
            </a:r>
            <a:r>
              <a:rPr lang="en-US" sz="2400" b="1" i="1" dirty="0" smtClean="0"/>
              <a:t>April 11th</a:t>
            </a:r>
            <a:endParaRPr lang="en-US" sz="2400" b="1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73010" y="4844203"/>
          <a:ext cx="8013790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02758"/>
                <a:gridCol w="1602758"/>
                <a:gridCol w="1602758"/>
                <a:gridCol w="1602758"/>
                <a:gridCol w="1602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Galaxy</a:t>
                      </a:r>
                      <a:r>
                        <a:rPr lang="en-US" baseline="0" dirty="0" smtClean="0"/>
                        <a:t> S5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 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U.S.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Nintendo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March 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1628255" y="3115534"/>
            <a:ext cx="249664" cy="1639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115392" y="3115534"/>
            <a:ext cx="0" cy="1639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635095" y="3553323"/>
            <a:ext cx="510186" cy="12014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3010" y="6198760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PRODUCT RELEASE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567289" y="3191535"/>
            <a:ext cx="944387" cy="15631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65105" y="3081747"/>
            <a:ext cx="8229600" cy="1960516"/>
          </a:xfrm>
          <a:solidFill>
            <a:schemeClr val="bg2">
              <a:lumMod val="9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State of the art is maybe 80%, for single easy fields: 90%+</a:t>
            </a:r>
          </a:p>
          <a:p>
            <a:r>
              <a:rPr lang="en-US" dirty="0" smtClean="0"/>
              <a:t>Redundancy helps a lot!</a:t>
            </a:r>
          </a:p>
          <a:p>
            <a:r>
              <a:rPr lang="en-US" dirty="0" smtClean="0"/>
              <a:t>Much of human knowledge is waiting to be harvested from the Web!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NLP as a Field </a:t>
            </a:r>
            <a:br>
              <a:rPr lang="en-US" dirty="0" smtClean="0"/>
            </a:br>
            <a:r>
              <a:rPr lang="en-US" dirty="0" smtClean="0"/>
              <a:t>(and subfields)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7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Tasks (each have their own datasets and evaluations)</a:t>
            </a:r>
          </a:p>
          <a:p>
            <a:pPr lvl="1"/>
            <a:r>
              <a:rPr lang="en-US" dirty="0" smtClean="0"/>
              <a:t>Syntactic Parsing</a:t>
            </a:r>
          </a:p>
          <a:p>
            <a:pPr lvl="1"/>
            <a:r>
              <a:rPr lang="en-US" dirty="0" smtClean="0"/>
              <a:t>Summarization</a:t>
            </a:r>
          </a:p>
          <a:p>
            <a:pPr lvl="1"/>
            <a:r>
              <a:rPr lang="en-US" dirty="0" smtClean="0"/>
              <a:t>Machine Translation</a:t>
            </a:r>
          </a:p>
          <a:p>
            <a:pPr lvl="1"/>
            <a:r>
              <a:rPr lang="en-US" dirty="0" smtClean="0"/>
              <a:t>Information Extraction</a:t>
            </a:r>
          </a:p>
          <a:p>
            <a:pPr lvl="1"/>
            <a:r>
              <a:rPr lang="is-IS" dirty="0" smtClean="0"/>
              <a:t>…</a:t>
            </a:r>
            <a:endParaRPr lang="en-US" dirty="0" smtClean="0"/>
          </a:p>
          <a:p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Heuristic / Rule-based Approaches (dominated until the 1990s statistical revolution)</a:t>
            </a:r>
          </a:p>
          <a:p>
            <a:pPr lvl="1"/>
            <a:r>
              <a:rPr lang="en-US" dirty="0" smtClean="0"/>
              <a:t>Probabilistic Graphical Models</a:t>
            </a:r>
          </a:p>
          <a:p>
            <a:pPr lvl="1"/>
            <a:r>
              <a:rPr lang="en-US" dirty="0" smtClean="0"/>
              <a:t>Neural Networks</a:t>
            </a:r>
          </a:p>
          <a:p>
            <a:pPr lvl="1"/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4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Q: Why is NLP hard?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is it easy for computers to parse Python, but not English?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32100" y="3342481"/>
            <a:ext cx="3026791" cy="707886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/>
              <a:t>A: Ambiguity!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1472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27200" y="2192634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Times" charset="0"/>
              </a:rPr>
              <a:t>Milk Drinkers Turn to </a:t>
            </a:r>
            <a:r>
              <a:rPr lang="en-US" sz="2800" dirty="0" smtClean="0">
                <a:solidFill>
                  <a:srgbClr val="000000"/>
                </a:solidFill>
                <a:latin typeface="Times" charset="0"/>
              </a:rPr>
              <a:t>Powder</a:t>
            </a:r>
            <a:endParaRPr lang="en-US" sz="2800" dirty="0">
              <a:solidFill>
                <a:srgbClr val="000000"/>
              </a:solidFill>
              <a:latin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8700" y="1543526"/>
            <a:ext cx="6057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Times" charset="0"/>
              </a:rPr>
              <a:t>Example: Some Funny News Headlines</a:t>
            </a:r>
            <a:endParaRPr lang="en-US" sz="2800" dirty="0">
              <a:solidFill>
                <a:srgbClr val="000000"/>
              </a:solidFill>
              <a:latin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27200" y="3490850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/>
              <a:t>Town OKs Animal Rule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27200" y="4139959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Aging Expert Joins University Faculty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27200" y="2841741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 dirty="0" smtClean="0"/>
              <a:t>Shouting </a:t>
            </a:r>
            <a:r>
              <a:rPr lang="en-US" sz="2800" dirty="0"/>
              <a:t>Match Ends Teachers' </a:t>
            </a:r>
            <a:r>
              <a:rPr lang="en-US" sz="2800" dirty="0" smtClean="0"/>
              <a:t>Hearing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27200" y="4789068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British Left Waffles on Falkland </a:t>
            </a:r>
            <a:r>
              <a:rPr lang="en-US" sz="2800" dirty="0" smtClean="0"/>
              <a:t>Islands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1727200" y="5438177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Local High School Dropouts Cut in Half</a:t>
            </a:r>
          </a:p>
        </p:txBody>
      </p:sp>
    </p:spTree>
    <p:extLst>
      <p:ext uri="{BB962C8B-B14F-4D97-AF65-F5344CB8AC3E}">
        <p14:creationId xmlns:p14="http://schemas.microsoft.com/office/powerpoint/2010/main" val="140505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Layers of Linguistic Annotation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41331" y="5727700"/>
            <a:ext cx="589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 wants </a:t>
            </a:r>
            <a:r>
              <a:rPr lang="en-US" b="1" dirty="0"/>
              <a:t>Yemen</a:t>
            </a:r>
            <a:r>
              <a:rPr lang="en-US" dirty="0"/>
              <a:t>'s warring parties to resume talks on Jan </a:t>
            </a:r>
            <a:r>
              <a:rPr lang="en-US" dirty="0" smtClean="0"/>
              <a:t>14.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23763" y="572770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UTF8: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23763" y="4736068"/>
            <a:ext cx="7618368" cy="991632"/>
            <a:chOff x="1023763" y="4736068"/>
            <a:chExt cx="7618368" cy="991632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4406900" y="5105400"/>
              <a:ext cx="0" cy="6223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441331" y="4736068"/>
              <a:ext cx="6200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UN-wants</a:t>
              </a:r>
              <a:r>
                <a:rPr lang="en-US" dirty="0" smtClean="0"/>
                <a:t>-</a:t>
              </a:r>
              <a:r>
                <a:rPr lang="en-US" b="1" dirty="0" smtClean="0"/>
                <a:t>Yemen-</a:t>
              </a:r>
              <a:r>
                <a:rPr lang="en-US" dirty="0" smtClean="0"/>
                <a:t>’s-warring-parties-to-resume-talks-on-Jan-14-.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23763" y="4736068"/>
              <a:ext cx="14961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Words:</a:t>
              </a:r>
            </a:p>
            <a:p>
              <a:r>
                <a:rPr lang="en-US" dirty="0" smtClean="0"/>
                <a:t>(Tokenization)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23763" y="3744436"/>
            <a:ext cx="4069694" cy="991632"/>
            <a:chOff x="1023763" y="4736068"/>
            <a:chExt cx="4069694" cy="991632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4406900" y="5105400"/>
              <a:ext cx="0" cy="6223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050543" y="4736068"/>
              <a:ext cx="1042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</a:t>
              </a:r>
              <a:r>
                <a:rPr lang="en-US" smtClean="0"/>
                <a:t>ar </a:t>
              </a:r>
              <a:r>
                <a:rPr lang="en-US" dirty="0" smtClean="0"/>
                <a:t>+ </a:t>
              </a:r>
              <a:r>
                <a:rPr lang="en-US" dirty="0" err="1" smtClean="0"/>
                <a:t>ing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23763" y="4736068"/>
              <a:ext cx="13997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Morphology:</a:t>
              </a:r>
            </a:p>
            <a:p>
              <a:r>
                <a:rPr lang="en-US" dirty="0" smtClean="0"/>
                <a:t>(stemming)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023763" y="2383472"/>
            <a:ext cx="8113215" cy="1372980"/>
            <a:chOff x="1023763" y="2383472"/>
            <a:chExt cx="8113215" cy="1372980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4406900" y="3134152"/>
              <a:ext cx="0" cy="6223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716887" y="2764820"/>
              <a:ext cx="6420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 </a:t>
              </a:r>
              <a:r>
                <a:rPr lang="en-US" dirty="0" smtClean="0"/>
                <a:t>  wants</a:t>
              </a:r>
              <a:r>
                <a:rPr lang="en-US" dirty="0"/>
                <a:t> </a:t>
              </a:r>
              <a:r>
                <a:rPr lang="en-US" dirty="0" smtClean="0"/>
                <a:t> </a:t>
              </a:r>
              <a:r>
                <a:rPr lang="en-US" b="1" dirty="0" smtClean="0"/>
                <a:t>Yemen </a:t>
              </a:r>
              <a:r>
                <a:rPr lang="en-US" dirty="0"/>
                <a:t>'s warring parties to resume talks </a:t>
              </a:r>
              <a:r>
                <a:rPr lang="en-US" dirty="0" smtClean="0"/>
                <a:t> on  Jan    14 .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23763" y="2764820"/>
              <a:ext cx="17731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Syntax:</a:t>
              </a:r>
            </a:p>
            <a:p>
              <a:r>
                <a:rPr lang="en-US" dirty="0" smtClean="0"/>
                <a:t>(Parts of Speech)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2959276" y="2682932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660476" y="2393900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61923" y="2393900"/>
              <a:ext cx="546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VBZ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63715" y="2389480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99861" y="2389480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VBG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07677" y="2396371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27575" y="2389480"/>
              <a:ext cx="442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TO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37320" y="238948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VB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99406" y="2389480"/>
              <a:ext cx="482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682230" y="2389480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1707" y="2383472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554719" y="2383472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CD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853426" y="2383472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</a:t>
              </a:r>
              <a:endParaRPr lang="en-US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3533247" y="2687321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260584" y="2687320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5096748" y="2682932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5806384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6346994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6859625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7441117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7875072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8332430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8783563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8972690" y="2697368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1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Layers of Linguistic Annotation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15392" y="5505495"/>
            <a:ext cx="8113215" cy="1027679"/>
            <a:chOff x="1023763" y="2383472"/>
            <a:chExt cx="8113215" cy="1027679"/>
          </a:xfrm>
        </p:grpSpPr>
        <p:sp>
          <p:nvSpPr>
            <p:cNvPr id="19" name="TextBox 18"/>
            <p:cNvSpPr txBox="1"/>
            <p:nvPr/>
          </p:nvSpPr>
          <p:spPr>
            <a:xfrm>
              <a:off x="2716887" y="2764820"/>
              <a:ext cx="6420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 </a:t>
              </a:r>
              <a:r>
                <a:rPr lang="en-US" dirty="0" smtClean="0"/>
                <a:t>  wants</a:t>
              </a:r>
              <a:r>
                <a:rPr lang="en-US" dirty="0"/>
                <a:t> </a:t>
              </a:r>
              <a:r>
                <a:rPr lang="en-US" dirty="0" smtClean="0"/>
                <a:t> </a:t>
              </a:r>
              <a:r>
                <a:rPr lang="en-US" b="1" dirty="0" smtClean="0"/>
                <a:t>Yemen </a:t>
              </a:r>
              <a:r>
                <a:rPr lang="en-US" dirty="0"/>
                <a:t>'s warring parties to resume talks </a:t>
              </a:r>
              <a:r>
                <a:rPr lang="en-US" dirty="0" smtClean="0"/>
                <a:t> on  Jan    14 .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23763" y="2764820"/>
              <a:ext cx="1765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Syntax:</a:t>
              </a:r>
            </a:p>
            <a:p>
              <a:r>
                <a:rPr lang="en-US" dirty="0" smtClean="0"/>
                <a:t>(Parts of Speech)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2959276" y="2682932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660476" y="2393900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61923" y="2393900"/>
              <a:ext cx="546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VBZ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63715" y="2389480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99861" y="2389480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VBG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07677" y="2396371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27575" y="2389480"/>
              <a:ext cx="442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TO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37320" y="238948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VB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99406" y="2389480"/>
              <a:ext cx="482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682230" y="2389480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1707" y="2383472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554719" y="2383472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CD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853426" y="2383472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</a:t>
              </a:r>
              <a:endParaRPr lang="en-US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3533247" y="2687321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260584" y="2687320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5096748" y="2682932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5806384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6346994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6859625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7441117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7875072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8332430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8783563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8972690" y="2697368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515392" y="1562576"/>
            <a:ext cx="6369188" cy="3942919"/>
            <a:chOff x="515392" y="1562576"/>
            <a:chExt cx="6369188" cy="3942919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4485278" y="4883195"/>
              <a:ext cx="0" cy="6223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5976" y="1562576"/>
              <a:ext cx="4798604" cy="3314611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515392" y="2896715"/>
              <a:ext cx="15105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Syntax:</a:t>
              </a:r>
            </a:p>
            <a:p>
              <a:r>
                <a:rPr lang="en-US" dirty="0" smtClean="0"/>
                <a:t>(Constituents)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836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Layers of Linguistic Annotation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990" y="3543389"/>
            <a:ext cx="4798604" cy="331461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387406" y="4877528"/>
            <a:ext cx="1510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Syntax:</a:t>
            </a:r>
          </a:p>
          <a:p>
            <a:r>
              <a:rPr lang="en-US" dirty="0" smtClean="0"/>
              <a:t>(Constituents)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387406" y="1720760"/>
            <a:ext cx="5064427" cy="1822629"/>
            <a:chOff x="1387406" y="1720760"/>
            <a:chExt cx="5064427" cy="1822629"/>
          </a:xfrm>
        </p:grpSpPr>
        <p:sp>
          <p:nvSpPr>
            <p:cNvPr id="36" name="TextBox 35"/>
            <p:cNvSpPr txBox="1"/>
            <p:nvPr/>
          </p:nvSpPr>
          <p:spPr>
            <a:xfrm>
              <a:off x="1387406" y="1834182"/>
              <a:ext cx="12277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Semantics/</a:t>
              </a:r>
            </a:p>
            <a:p>
              <a:r>
                <a:rPr lang="en-US" dirty="0" smtClean="0"/>
                <a:t>Discourse:</a:t>
              </a:r>
            </a:p>
            <a:p>
              <a:endParaRPr lang="en-US" dirty="0" smtClean="0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4093391" y="2921089"/>
              <a:ext cx="0" cy="6223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3082834" y="1720760"/>
              <a:ext cx="336899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DiplomaticTalks</a:t>
              </a:r>
              <a:r>
                <a:rPr lang="en-US" dirty="0" smtClean="0"/>
                <a:t>-Event</a:t>
              </a:r>
              <a:endParaRPr lang="en-US" dirty="0" smtClean="0"/>
            </a:p>
            <a:p>
              <a:r>
                <a:rPr lang="en-US" b="1" dirty="0" smtClean="0"/>
                <a:t>Between:</a:t>
              </a:r>
              <a:r>
                <a:rPr lang="en-US" dirty="0" smtClean="0"/>
                <a:t> Yemen’s warring parties</a:t>
              </a:r>
            </a:p>
            <a:p>
              <a:r>
                <a:rPr lang="en-US" b="1" dirty="0" smtClean="0"/>
                <a:t>Mediator:</a:t>
              </a:r>
              <a:r>
                <a:rPr lang="en-US" dirty="0" smtClean="0"/>
                <a:t> UN</a:t>
              </a:r>
            </a:p>
            <a:p>
              <a:r>
                <a:rPr lang="en-US" b="1" dirty="0" smtClean="0"/>
                <a:t>Date:</a:t>
              </a:r>
              <a:r>
                <a:rPr lang="en-US" dirty="0" smtClean="0"/>
                <a:t> 1/14/2016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9741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This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the end of the class you should:</a:t>
            </a:r>
          </a:p>
          <a:p>
            <a:pPr lvl="1"/>
            <a:r>
              <a:rPr lang="en-US" dirty="0" smtClean="0"/>
              <a:t>Be able to build basic NLP tools (translate algorithms into code)</a:t>
            </a:r>
          </a:p>
          <a:p>
            <a:pPr lvl="1"/>
            <a:r>
              <a:rPr lang="en-US" dirty="0" smtClean="0"/>
              <a:t>Be able to read (and re-implement) current research papers in NLP</a:t>
            </a:r>
          </a:p>
          <a:p>
            <a:pPr lvl="1"/>
            <a:r>
              <a:rPr lang="en-US" dirty="0" smtClean="0"/>
              <a:t>(hopefully</a:t>
            </a:r>
            <a:r>
              <a:rPr lang="en-US" smtClean="0"/>
              <a:t>) Be </a:t>
            </a:r>
            <a:r>
              <a:rPr lang="en-US" dirty="0" smtClean="0"/>
              <a:t>able to notice gaps and propose novel solutions.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44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Probability Refresher</a:t>
            </a:r>
          </a:p>
          <a:p>
            <a:r>
              <a:rPr lang="en-US" dirty="0" smtClean="0"/>
              <a:t>Should be fairly </a:t>
            </a:r>
            <a:r>
              <a:rPr lang="en-US" dirty="0" smtClean="0"/>
              <a:t>trivial</a:t>
            </a:r>
          </a:p>
          <a:p>
            <a:r>
              <a:rPr lang="en-US" dirty="0" smtClean="0"/>
              <a:t>The assigned reading will help</a:t>
            </a:r>
            <a:endParaRPr lang="en-US" dirty="0" smtClean="0"/>
          </a:p>
          <a:p>
            <a:r>
              <a:rPr lang="en-US" dirty="0" smtClean="0"/>
              <a:t>Due at the beginning of class on Friday</a:t>
            </a:r>
          </a:p>
          <a:p>
            <a:pPr lvl="1"/>
            <a:r>
              <a:rPr lang="en-US" dirty="0" smtClean="0"/>
              <a:t>Hand in paper copy</a:t>
            </a:r>
          </a:p>
        </p:txBody>
      </p:sp>
    </p:spTree>
    <p:extLst>
      <p:ext uri="{BB962C8B-B14F-4D97-AF65-F5344CB8AC3E}">
        <p14:creationId xmlns:p14="http://schemas.microsoft.com/office/powerpoint/2010/main" val="94201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Details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8764"/>
            <a:ext cx="9144000" cy="437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2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Details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Piazza (discussion and resources)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piazza.com/osu/spring2016/5525/home</a:t>
            </a:r>
            <a:endParaRPr lang="en-US" dirty="0" smtClean="0"/>
          </a:p>
          <a:p>
            <a:r>
              <a:rPr lang="en-US" dirty="0" smtClean="0"/>
              <a:t>Carmen (homework submission and grades)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carmen.osu.edu/d2l/home/11684583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16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14660" cy="488468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Book</a:t>
            </a:r>
          </a:p>
          <a:p>
            <a:pPr lvl="1"/>
            <a:r>
              <a:rPr lang="en-US" dirty="0" err="1" smtClean="0"/>
              <a:t>Jurfasky</a:t>
            </a:r>
            <a:r>
              <a:rPr lang="en-US" dirty="0" smtClean="0"/>
              <a:t> and Martin (2</a:t>
            </a:r>
            <a:r>
              <a:rPr lang="en-US" baseline="30000" dirty="0" smtClean="0"/>
              <a:t>nd</a:t>
            </a:r>
            <a:r>
              <a:rPr lang="en-US" dirty="0" smtClean="0"/>
              <a:t> edition)</a:t>
            </a:r>
          </a:p>
          <a:p>
            <a:pPr lvl="1"/>
            <a:r>
              <a:rPr lang="en-US" dirty="0" smtClean="0"/>
              <a:t>Will also use selections from the 3</a:t>
            </a:r>
            <a:r>
              <a:rPr lang="en-US" baseline="30000" dirty="0" smtClean="0"/>
              <a:t>rd</a:t>
            </a:r>
            <a:r>
              <a:rPr lang="en-US" dirty="0" smtClean="0"/>
              <a:t> edition (unpublished)</a:t>
            </a:r>
          </a:p>
          <a:p>
            <a:pPr lvl="1"/>
            <a:r>
              <a:rPr lang="en-US" dirty="0" smtClean="0"/>
              <a:t>Some other readings as well</a:t>
            </a:r>
          </a:p>
          <a:p>
            <a:r>
              <a:rPr lang="en-US" dirty="0" err="1" smtClean="0"/>
              <a:t>Prerequisits</a:t>
            </a:r>
            <a:r>
              <a:rPr lang="en-US" dirty="0" smtClean="0"/>
              <a:t> / Assumptions</a:t>
            </a:r>
          </a:p>
          <a:p>
            <a:pPr lvl="1"/>
            <a:r>
              <a:rPr lang="en-US" dirty="0" smtClean="0"/>
              <a:t>Basic Probability</a:t>
            </a:r>
          </a:p>
          <a:p>
            <a:pPr lvl="1"/>
            <a:r>
              <a:rPr lang="en-US" dirty="0" smtClean="0"/>
              <a:t>Basic Linear Algebra</a:t>
            </a:r>
          </a:p>
          <a:p>
            <a:pPr lvl="1"/>
            <a:r>
              <a:rPr lang="en-US" dirty="0" smtClean="0"/>
              <a:t>Python or ability to learn Python quickly</a:t>
            </a:r>
          </a:p>
          <a:p>
            <a:pPr lvl="1"/>
            <a:r>
              <a:rPr lang="en-US" dirty="0"/>
              <a:t>Linux/Unix </a:t>
            </a:r>
            <a:r>
              <a:rPr lang="en-US" dirty="0" smtClean="0"/>
              <a:t>(For windows users: </a:t>
            </a:r>
            <a:r>
              <a:rPr lang="en-US" dirty="0"/>
              <a:t>https://</a:t>
            </a:r>
            <a:r>
              <a:rPr lang="en-US" dirty="0" err="1"/>
              <a:t>www.cygwin.com</a:t>
            </a:r>
            <a:r>
              <a:rPr lang="en-US" dirty="0" smtClean="0"/>
              <a:t>/)</a:t>
            </a:r>
          </a:p>
          <a:p>
            <a:pPr lvl="1"/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/</a:t>
            </a:r>
            <a:r>
              <a:rPr lang="en-US" dirty="0" err="1" smtClean="0"/>
              <a:t>scipy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199" y="274638"/>
            <a:ext cx="1524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8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Expect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math and programming</a:t>
            </a:r>
          </a:p>
          <a:p>
            <a:r>
              <a:rPr lang="en-US" dirty="0" smtClean="0"/>
              <a:t>A bit of Linguistics</a:t>
            </a:r>
          </a:p>
          <a:p>
            <a:r>
              <a:rPr lang="en-US" dirty="0" smtClean="0"/>
              <a:t>Computing Resources:</a:t>
            </a:r>
          </a:p>
          <a:p>
            <a:pPr lvl="1"/>
            <a:r>
              <a:rPr lang="en-US" dirty="0" smtClean="0"/>
              <a:t>Experiments could take hours to run depending the efficiency of your code.  We recommend you start early.</a:t>
            </a:r>
          </a:p>
          <a:p>
            <a:endParaRPr lang="en-US" dirty="0" smtClean="0"/>
          </a:p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0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Language, Thought </a:t>
            </a:r>
            <a:br>
              <a:rPr lang="en-US" dirty="0" smtClean="0"/>
            </a:br>
            <a:r>
              <a:rPr lang="en-US" dirty="0" smtClean="0"/>
              <a:t>and Artificial Intelligence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667" r="24648"/>
          <a:stretch/>
        </p:blipFill>
        <p:spPr>
          <a:xfrm>
            <a:off x="5721530" y="1992404"/>
            <a:ext cx="2965270" cy="377444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3776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Goal: give computers the ability to think (and speak)</a:t>
            </a:r>
          </a:p>
          <a:p>
            <a:r>
              <a:rPr lang="en-US" dirty="0" smtClean="0"/>
              <a:t>Long history in computer science</a:t>
            </a:r>
          </a:p>
          <a:p>
            <a:r>
              <a:rPr lang="en-US" dirty="0" smtClean="0"/>
              <a:t>Turing Test (Alan Turing 1950)</a:t>
            </a:r>
          </a:p>
          <a:p>
            <a:r>
              <a:rPr lang="en-US" dirty="0" err="1" smtClean="0"/>
              <a:t>Loebner</a:t>
            </a:r>
            <a:r>
              <a:rPr lang="en-US" dirty="0" smtClean="0"/>
              <a:t> Prize</a:t>
            </a:r>
          </a:p>
          <a:p>
            <a:pPr lvl="1"/>
            <a:r>
              <a:rPr lang="en-US" dirty="0" smtClean="0"/>
              <a:t>Little interest from NLP community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Very simple programs can fool some judges some of the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66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Chinese Room (Searle 1980)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25" y="1750422"/>
            <a:ext cx="7159349" cy="424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8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NLP in Science Fiction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3955312" cy="30206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731" y="3539977"/>
            <a:ext cx="5539562" cy="31160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856" y="1417638"/>
            <a:ext cx="3786519" cy="302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4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6044</TotalTime>
  <Words>1040</Words>
  <Application>Microsoft Macintosh PowerPoint</Application>
  <PresentationFormat>On-screen Show (4:3)</PresentationFormat>
  <Paragraphs>213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Calibri</vt:lpstr>
      <vt:lpstr>Times</vt:lpstr>
      <vt:lpstr>Arial</vt:lpstr>
      <vt:lpstr>Office Theme</vt:lpstr>
      <vt:lpstr>CSE 5525: Speech and Language Processing</vt:lpstr>
      <vt:lpstr>Administrative Details</vt:lpstr>
      <vt:lpstr>Administrative Details</vt:lpstr>
      <vt:lpstr>Administrative Details</vt:lpstr>
      <vt:lpstr>Course Details</vt:lpstr>
      <vt:lpstr>What to Expect</vt:lpstr>
      <vt:lpstr>Language, Thought  and Artificial Intelligence</vt:lpstr>
      <vt:lpstr>The Chinese Room (Searle 1980)</vt:lpstr>
      <vt:lpstr>NLP in Science Fiction</vt:lpstr>
      <vt:lpstr>Today’s NLP Applications</vt:lpstr>
      <vt:lpstr>NLP Today: Speech Interfaces</vt:lpstr>
      <vt:lpstr>Speech Interfaces</vt:lpstr>
      <vt:lpstr>Natural Language Understanding</vt:lpstr>
      <vt:lpstr>Speech Interfaces</vt:lpstr>
      <vt:lpstr>Question Answering</vt:lpstr>
      <vt:lpstr>Summarization</vt:lpstr>
      <vt:lpstr>Information Extraction</vt:lpstr>
      <vt:lpstr>Information Extraction</vt:lpstr>
      <vt:lpstr>Information Extraction</vt:lpstr>
      <vt:lpstr>Information Extraction</vt:lpstr>
      <vt:lpstr>Information Extraction</vt:lpstr>
      <vt:lpstr>NLP as a Field  (and subfields)</vt:lpstr>
      <vt:lpstr>Q: Why is NLP hard?</vt:lpstr>
      <vt:lpstr>Ambiguity</vt:lpstr>
      <vt:lpstr>Layers of Linguistic Annotation</vt:lpstr>
      <vt:lpstr>Layers of Linguistic Annotation</vt:lpstr>
      <vt:lpstr>Layers of Linguistic Annotation</vt:lpstr>
      <vt:lpstr>Goals for This Class</vt:lpstr>
      <vt:lpstr>Homework 1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5539: NLP and IE for the Social Web</dc:title>
  <dc:creator>Alan</dc:creator>
  <cp:lastModifiedBy>Alan Ritter (MBO Partners)</cp:lastModifiedBy>
  <cp:revision>315</cp:revision>
  <cp:lastPrinted>2016-01-12T03:04:23Z</cp:lastPrinted>
  <dcterms:created xsi:type="dcterms:W3CDTF">2014-08-24T19:20:45Z</dcterms:created>
  <dcterms:modified xsi:type="dcterms:W3CDTF">2016-01-13T03:26:58Z</dcterms:modified>
</cp:coreProperties>
</file>